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4" r:id="rId2"/>
  </p:sldIdLst>
  <p:sldSz cx="7775575" cy="10907713"/>
  <p:notesSz cx="7053263" cy="10180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FFC000"/>
    <a:srgbClr val="3E0000"/>
    <a:srgbClr val="B00E17"/>
    <a:srgbClr val="905A36"/>
    <a:srgbClr val="905B37"/>
    <a:srgbClr val="B5AC3A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894" y="-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414" cy="510800"/>
          </a:xfrm>
          <a:prstGeom prst="rect">
            <a:avLst/>
          </a:prstGeom>
        </p:spPr>
        <p:txBody>
          <a:bodyPr vert="horz" lIns="94238" tIns="47118" rIns="94238" bIns="47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5219" y="0"/>
            <a:ext cx="3056414" cy="510800"/>
          </a:xfrm>
          <a:prstGeom prst="rect">
            <a:avLst/>
          </a:prstGeom>
        </p:spPr>
        <p:txBody>
          <a:bodyPr vert="horz" lIns="94238" tIns="47118" rIns="94238" bIns="4711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01875" y="1271588"/>
            <a:ext cx="2449513" cy="3436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38" tIns="47118" rIns="94238" bIns="47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5327" y="4899433"/>
            <a:ext cx="5642610" cy="4008626"/>
          </a:xfrm>
          <a:prstGeom prst="rect">
            <a:avLst/>
          </a:prstGeom>
        </p:spPr>
        <p:txBody>
          <a:bodyPr vert="horz" lIns="94238" tIns="47118" rIns="94238" bIns="47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669842"/>
            <a:ext cx="3056414" cy="510799"/>
          </a:xfrm>
          <a:prstGeom prst="rect">
            <a:avLst/>
          </a:prstGeom>
        </p:spPr>
        <p:txBody>
          <a:bodyPr vert="horz" lIns="94238" tIns="47118" rIns="94238" bIns="47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5219" y="9669842"/>
            <a:ext cx="3056414" cy="510799"/>
          </a:xfrm>
          <a:prstGeom prst="rect">
            <a:avLst/>
          </a:prstGeom>
        </p:spPr>
        <p:txBody>
          <a:bodyPr vert="horz" lIns="94238" tIns="47118" rIns="94238" bIns="4711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62" y="2565706"/>
            <a:ext cx="7290979" cy="694897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223" y="0"/>
            <a:ext cx="7792798" cy="2508069"/>
          </a:xfrm>
          <a:prstGeom prst="rect">
            <a:avLst/>
          </a:prstGeom>
        </p:spPr>
      </p:pic>
      <p:sp>
        <p:nvSpPr>
          <p:cNvPr id="376" name="正方形/長方形 375"/>
          <p:cNvSpPr/>
          <p:nvPr/>
        </p:nvSpPr>
        <p:spPr>
          <a:xfrm>
            <a:off x="19184" y="9607810"/>
            <a:ext cx="7775575" cy="1299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093476" y="2843651"/>
            <a:ext cx="26018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12</a:t>
            </a:r>
            <a:r>
              <a:rPr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月</a:t>
            </a:r>
            <a:r>
              <a:rPr lang="en-US" altLang="ja-JP" sz="66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6</a:t>
            </a:r>
            <a:r>
              <a:rPr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日</a:t>
            </a:r>
            <a:endParaRPr lang="ja-JP" altLang="en-US" sz="5400" b="1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661886" y="1163062"/>
            <a:ext cx="623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体験交流セミナー</a:t>
            </a:r>
            <a:endParaRPr lang="en-US" altLang="ja-JP" sz="6000" dirty="0" smtClean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79176" y="2956645"/>
            <a:ext cx="3142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3</a:t>
            </a:r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:00</a:t>
            </a:r>
            <a:r>
              <a:rPr lang="en-US" altLang="ja-JP" sz="36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-</a:t>
            </a:r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6</a:t>
            </a:r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</a:t>
            </a:r>
            <a:r>
              <a:rPr lang="en-US" altLang="ja-JP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3</a:t>
            </a:r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0</a:t>
            </a:r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　</a:t>
            </a:r>
          </a:p>
        </p:txBody>
      </p:sp>
      <p:sp>
        <p:nvSpPr>
          <p:cNvPr id="363" name="正方形/長方形 362"/>
          <p:cNvSpPr/>
          <p:nvPr/>
        </p:nvSpPr>
        <p:spPr>
          <a:xfrm>
            <a:off x="1174575" y="4167555"/>
            <a:ext cx="5541094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08392" y="4202395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事例</a:t>
            </a:r>
            <a:r>
              <a:rPr lang="ja-JP" altLang="en-US" sz="1800" dirty="0" smtClean="0">
                <a:solidFill>
                  <a:schemeClr val="bg1"/>
                </a:solidFill>
              </a:rPr>
              <a:t>発表１　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365" name="正方形/長方形 364"/>
          <p:cNvSpPr/>
          <p:nvPr/>
        </p:nvSpPr>
        <p:spPr>
          <a:xfrm>
            <a:off x="1198878" y="2750147"/>
            <a:ext cx="120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201</a:t>
            </a:r>
            <a:r>
              <a:rPr lang="en-US" altLang="ja-JP" sz="1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9</a:t>
            </a:r>
            <a:r>
              <a:rPr lang="ja-JP" altLang="en-US" sz="1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年</a:t>
            </a:r>
            <a:endParaRPr lang="ja-JP" altLang="en-US" sz="5400" b="1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72" name="角丸四角形 371"/>
          <p:cNvSpPr/>
          <p:nvPr/>
        </p:nvSpPr>
        <p:spPr>
          <a:xfrm>
            <a:off x="3358672" y="3230489"/>
            <a:ext cx="535321" cy="53532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正方形/長方形 370"/>
          <p:cNvSpPr/>
          <p:nvPr/>
        </p:nvSpPr>
        <p:spPr>
          <a:xfrm>
            <a:off x="3330797" y="3230489"/>
            <a:ext cx="59106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金</a:t>
            </a:r>
            <a:endParaRPr lang="ja-JP" altLang="en-US" sz="2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226" name="図形グループ 225"/>
          <p:cNvGrpSpPr/>
          <p:nvPr/>
        </p:nvGrpSpPr>
        <p:grpSpPr>
          <a:xfrm>
            <a:off x="66412" y="9794252"/>
            <a:ext cx="1780910" cy="689389"/>
            <a:chOff x="331228" y="9881695"/>
            <a:chExt cx="1861206" cy="681695"/>
          </a:xfrm>
        </p:grpSpPr>
        <p:sp>
          <p:nvSpPr>
            <p:cNvPr id="9" name="正方形/長方形 8"/>
            <p:cNvSpPr/>
            <p:nvPr/>
          </p:nvSpPr>
          <p:spPr>
            <a:xfrm>
              <a:off x="331228" y="9881695"/>
              <a:ext cx="186120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</a:rPr>
                <a:t>お申込み</a:t>
              </a:r>
              <a:endParaRPr lang="en-US" altLang="ja-JP" sz="1600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</a:rPr>
                <a:t>お問い合わせ </a:t>
              </a:r>
              <a:r>
                <a:rPr lang="en-US" altLang="ja-JP" sz="1600" b="1" dirty="0" smtClean="0">
                  <a:solidFill>
                    <a:schemeClr val="bg1"/>
                  </a:solidFill>
                </a:rPr>
                <a:t> </a:t>
              </a:r>
              <a:endParaRPr lang="ja-JP" altLang="en-US" sz="1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393125" y="9881695"/>
              <a:ext cx="171901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コネクタ 220"/>
            <p:cNvCxnSpPr/>
            <p:nvPr/>
          </p:nvCxnSpPr>
          <p:spPr>
            <a:xfrm>
              <a:off x="378004" y="10552437"/>
              <a:ext cx="1734134" cy="109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図形グループ 13"/>
          <p:cNvGrpSpPr/>
          <p:nvPr/>
        </p:nvGrpSpPr>
        <p:grpSpPr>
          <a:xfrm>
            <a:off x="256889" y="507773"/>
            <a:ext cx="1399956" cy="1399954"/>
            <a:chOff x="534012" y="880412"/>
            <a:chExt cx="1399956" cy="1399954"/>
          </a:xfrm>
        </p:grpSpPr>
        <p:sp>
          <p:nvSpPr>
            <p:cNvPr id="2" name="円/楕円 1"/>
            <p:cNvSpPr/>
            <p:nvPr/>
          </p:nvSpPr>
          <p:spPr>
            <a:xfrm>
              <a:off x="534012" y="880412"/>
              <a:ext cx="1399956" cy="139995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57150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622200" y="968600"/>
              <a:ext cx="1223580" cy="122357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56889" y="792251"/>
            <a:ext cx="13999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</a:rPr>
              <a:t>令和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1" dirty="0" smtClean="0">
                <a:solidFill>
                  <a:schemeClr val="bg1"/>
                </a:solidFill>
              </a:rPr>
              <a:t>元年度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851957" y="417909"/>
            <a:ext cx="7495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社会福祉</a:t>
            </a:r>
            <a:r>
              <a:rPr lang="ja-JP" altLang="en-US" sz="3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法人かながわ共同会</a:t>
            </a:r>
            <a:endParaRPr lang="ja-JP" altLang="en-US" sz="32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858947" y="10191253"/>
            <a:ext cx="2183931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 </a:t>
            </a:r>
            <a:r>
              <a:rPr lang="en-US" altLang="ja-JP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046-265-0035</a:t>
            </a:r>
          </a:p>
          <a:p>
            <a:r>
              <a:rPr lang="en-US" altLang="ja-JP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FAX: 046-265-0036</a:t>
            </a:r>
          </a:p>
        </p:txBody>
      </p:sp>
      <p:sp>
        <p:nvSpPr>
          <p:cNvPr id="52" name="テキスト ボックス 18"/>
          <p:cNvSpPr txBox="1"/>
          <p:nvPr/>
        </p:nvSpPr>
        <p:spPr>
          <a:xfrm>
            <a:off x="1661886" y="9659210"/>
            <a:ext cx="58112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福）かながわ共同会法人事務局 人材企画部企画研修課　城所・中迫</a:t>
            </a:r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31"/>
          <p:cNvSpPr txBox="1"/>
          <p:nvPr/>
        </p:nvSpPr>
        <p:spPr>
          <a:xfrm>
            <a:off x="3098042" y="3765810"/>
            <a:ext cx="411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（受付</a:t>
            </a:r>
            <a:r>
              <a:rPr lang="en-US" altLang="ja-JP" sz="16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～）</a:t>
            </a:r>
            <a:r>
              <a:rPr lang="ja-JP" altLang="en-US" sz="18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厚木</a:t>
            </a:r>
            <a:r>
              <a:rPr lang="ja-JP" altLang="en-US" sz="1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精華</a:t>
            </a:r>
            <a:r>
              <a:rPr lang="ja-JP" altLang="en-US" sz="18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園　体育館</a:t>
            </a:r>
            <a:endParaRPr lang="ja-JP" alt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5" name="テキスト ボックス 29"/>
          <p:cNvSpPr txBox="1"/>
          <p:nvPr/>
        </p:nvSpPr>
        <p:spPr>
          <a:xfrm>
            <a:off x="1502121" y="5793039"/>
            <a:ext cx="566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「千木良の里　この町とともに生きていく　</a:t>
            </a:r>
          </a:p>
          <a:p>
            <a:r>
              <a:rPr lang="ja-JP" altLang="en-US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～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地域からの力をもらい　地域の力になりたい</a:t>
            </a:r>
            <a:r>
              <a:rPr lang="ja-JP" altLang="en-US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～」</a:t>
            </a:r>
            <a:endParaRPr lang="en-US" altLang="ja-JP" sz="18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テキスト ボックス 29"/>
          <p:cNvSpPr txBox="1"/>
          <p:nvPr/>
        </p:nvSpPr>
        <p:spPr>
          <a:xfrm>
            <a:off x="1590755" y="8694373"/>
            <a:ext cx="5399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2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はじめての施設生活 在宅からの受け入れ」</a:t>
            </a:r>
            <a:endParaRPr lang="en-US" altLang="ja-JP" sz="20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169969" y="6648089"/>
            <a:ext cx="5541094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294039" y="6668608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事例</a:t>
            </a:r>
            <a:r>
              <a:rPr lang="ja-JP" altLang="en-US" sz="1800" dirty="0" smtClean="0">
                <a:solidFill>
                  <a:schemeClr val="bg1"/>
                </a:solidFill>
              </a:rPr>
              <a:t>発表</a:t>
            </a:r>
            <a:r>
              <a:rPr lang="en-US" altLang="ja-JP" sz="1800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108629" y="5302988"/>
            <a:ext cx="5541094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190529" y="8238148"/>
            <a:ext cx="5541094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868557" y="4188074"/>
            <a:ext cx="2106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 smtClean="0">
                <a:solidFill>
                  <a:schemeClr val="bg1"/>
                </a:solidFill>
              </a:rPr>
              <a:t>愛名やまゆり</a:t>
            </a:r>
            <a:r>
              <a:rPr lang="ja-JP" altLang="en-US" sz="1800" dirty="0">
                <a:solidFill>
                  <a:schemeClr val="bg1"/>
                </a:solidFill>
              </a:rPr>
              <a:t>園　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318321" y="4636815"/>
            <a:ext cx="47958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「緊急受入になったＡさんへの支援」</a:t>
            </a:r>
            <a:r>
              <a:rPr lang="ja-JP" altLang="en-US" sz="20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281622" y="8262075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事例</a:t>
            </a:r>
            <a:r>
              <a:rPr lang="ja-JP" altLang="en-US" sz="1800" dirty="0" smtClean="0">
                <a:solidFill>
                  <a:schemeClr val="bg1"/>
                </a:solidFill>
              </a:rPr>
              <a:t>発表</a:t>
            </a:r>
            <a:r>
              <a:rPr lang="en-US" altLang="ja-JP" sz="1800" dirty="0">
                <a:solidFill>
                  <a:schemeClr val="bg1"/>
                </a:solidFill>
              </a:rPr>
              <a:t>4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932822" y="5344026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津久井やまゆり園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2951655" y="6689127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秦野精華園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1318321" y="5311572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事例</a:t>
            </a:r>
            <a:r>
              <a:rPr lang="ja-JP" altLang="en-US" sz="1800" dirty="0" smtClean="0">
                <a:solidFill>
                  <a:schemeClr val="bg1"/>
                </a:solidFill>
              </a:rPr>
              <a:t>発表</a:t>
            </a:r>
            <a:r>
              <a:rPr lang="en-US" altLang="ja-JP" sz="1800" dirty="0" smtClean="0">
                <a:solidFill>
                  <a:schemeClr val="bg1"/>
                </a:solidFill>
              </a:rPr>
              <a:t>2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992450" y="8275722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厚木精華園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508" y="9954205"/>
            <a:ext cx="852087" cy="85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テキスト ボックス 18"/>
          <p:cNvSpPr txBox="1"/>
          <p:nvPr/>
        </p:nvSpPr>
        <p:spPr>
          <a:xfrm>
            <a:off x="1820345" y="9950091"/>
            <a:ext cx="28953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厚木市下荻野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1215-1 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難波ビル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1F</a:t>
            </a:r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18"/>
          <p:cNvSpPr txBox="1"/>
          <p:nvPr/>
        </p:nvSpPr>
        <p:spPr>
          <a:xfrm>
            <a:off x="4097511" y="10203750"/>
            <a:ext cx="2645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Email:hoj-kikaku@kyoudoukai.jp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18"/>
          <p:cNvSpPr txBox="1"/>
          <p:nvPr/>
        </p:nvSpPr>
        <p:spPr>
          <a:xfrm>
            <a:off x="5200435" y="10539048"/>
            <a:ext cx="15311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こちらから⇒</a:t>
            </a:r>
            <a:endParaRPr lang="en-US" altLang="ja-JP" sz="10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624591" y="7124712"/>
            <a:ext cx="5107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PT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との関わりから得た利用者の</a:t>
            </a:r>
            <a:r>
              <a:rPr lang="ja-JP" altLang="en-US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笑顔</a:t>
            </a:r>
            <a:endParaRPr lang="en-US" altLang="ja-JP" sz="18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～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座間養護学校</a:t>
            </a:r>
            <a:r>
              <a:rPr lang="en-US" altLang="ja-JP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PT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との連携について～」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821135" y="4914995"/>
            <a:ext cx="40390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生活</a:t>
            </a:r>
            <a:r>
              <a:rPr lang="en-US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　新山　香、地域サービス課　原 悠子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265712" y="6308248"/>
            <a:ext cx="48526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地域</a:t>
            </a:r>
            <a:r>
              <a:rPr lang="ja-JP" altLang="ja-JP" sz="1400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支援部</a:t>
            </a:r>
            <a:r>
              <a:rPr lang="ja-JP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zh-TW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葛西直子、宮崎剛志、内野純子、橋本梨絵</a:t>
            </a:r>
            <a:endParaRPr lang="ja-JP" altLang="ja-JP" sz="14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543553" y="7714928"/>
            <a:ext cx="58338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伊勢原市西部地区生活介護事業所</a:t>
            </a:r>
            <a:r>
              <a:rPr lang="ja-JP" altLang="ja-JP" sz="1400" dirty="0" err="1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ひびた</a:t>
            </a:r>
            <a:r>
              <a:rPr lang="ja-JP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400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1400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石坂</a:t>
            </a:r>
            <a:r>
              <a:rPr lang="ja-JP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俊介、立岡裕子</a:t>
            </a:r>
            <a:r>
              <a:rPr lang="ja-JP" altLang="ja-JP" sz="1400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endParaRPr lang="en-US" altLang="ja-JP" sz="1400" dirty="0" smtClean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400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</a:t>
            </a:r>
            <a:r>
              <a:rPr lang="ja-JP" altLang="ja-JP" sz="1400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二見</a:t>
            </a:r>
            <a:r>
              <a:rPr lang="ja-JP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祐子、下道昌弘、岩本説子</a:t>
            </a:r>
            <a:endParaRPr lang="ja-JP" altLang="en-US" sz="14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78086" y="8974340"/>
            <a:ext cx="27879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生活</a:t>
            </a:r>
            <a:r>
              <a:rPr lang="en-US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ja-JP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　浅野　和代、辻　好子</a:t>
            </a:r>
          </a:p>
        </p:txBody>
      </p:sp>
    </p:spTree>
    <p:extLst>
      <p:ext uri="{BB962C8B-B14F-4D97-AF65-F5344CB8AC3E}">
        <p14:creationId xmlns:p14="http://schemas.microsoft.com/office/powerpoint/2010/main" val="17168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129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2014-07-29T05:44:25Z</dcterms:created>
  <dcterms:modified xsi:type="dcterms:W3CDTF">2019-11-11T01:08:45Z</dcterms:modified>
</cp:coreProperties>
</file>