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1" r:id="rId2"/>
    <p:sldId id="262" r:id="rId3"/>
  </p:sldIdLst>
  <p:sldSz cx="7775575" cy="10907713"/>
  <p:notesSz cx="7053263" cy="10180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200"/>
    <a:srgbClr val="FFF9B0"/>
    <a:srgbClr val="E94708"/>
    <a:srgbClr val="906E30"/>
    <a:srgbClr val="82582D"/>
    <a:srgbClr val="A4723A"/>
    <a:srgbClr val="664724"/>
    <a:srgbClr val="645226"/>
    <a:srgbClr val="640000"/>
    <a:srgbClr val="3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288" y="48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56413" cy="510799"/>
          </a:xfrm>
          <a:prstGeom prst="rect">
            <a:avLst/>
          </a:prstGeom>
        </p:spPr>
        <p:txBody>
          <a:bodyPr vert="horz" lIns="94223" tIns="47112" rIns="94223" bIns="471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5221" y="1"/>
            <a:ext cx="3056413" cy="510799"/>
          </a:xfrm>
          <a:prstGeom prst="rect">
            <a:avLst/>
          </a:prstGeom>
        </p:spPr>
        <p:txBody>
          <a:bodyPr vert="horz" lIns="94223" tIns="47112" rIns="94223" bIns="47112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2019/10/8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01875" y="1271588"/>
            <a:ext cx="2449513" cy="3436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3" tIns="47112" rIns="94223" bIns="471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5327" y="4899434"/>
            <a:ext cx="5642610" cy="4008626"/>
          </a:xfrm>
          <a:prstGeom prst="rect">
            <a:avLst/>
          </a:prstGeom>
        </p:spPr>
        <p:txBody>
          <a:bodyPr vert="horz" lIns="94223" tIns="47112" rIns="94223" bIns="471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669843"/>
            <a:ext cx="3056413" cy="510798"/>
          </a:xfrm>
          <a:prstGeom prst="rect">
            <a:avLst/>
          </a:prstGeom>
        </p:spPr>
        <p:txBody>
          <a:bodyPr vert="horz" lIns="94223" tIns="47112" rIns="94223" bIns="471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5221" y="9669843"/>
            <a:ext cx="3056413" cy="510798"/>
          </a:xfrm>
          <a:prstGeom prst="rect">
            <a:avLst/>
          </a:prstGeom>
        </p:spPr>
        <p:txBody>
          <a:bodyPr vert="horz" lIns="94223" tIns="47112" rIns="94223" bIns="47112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10/8/2019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4" r="5583"/>
          <a:stretch/>
        </p:blipFill>
        <p:spPr bwMode="auto">
          <a:xfrm>
            <a:off x="-148353" y="0"/>
            <a:ext cx="8089900" cy="109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78479" y="496001"/>
            <a:ext cx="5314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>
                <a:solidFill>
                  <a:srgbClr val="FFF9B0"/>
                </a:solidFill>
                <a:latin typeface="HGSSoeiKakugothicUB" pitchFamily="34" charset="-128"/>
                <a:ea typeface="HGSSoeiKakugothicUB" pitchFamily="34" charset="-128"/>
              </a:rPr>
              <a:t>社会福祉</a:t>
            </a:r>
            <a:r>
              <a:rPr lang="ja-JP" altLang="en-US" sz="1800" dirty="0" smtClean="0">
                <a:solidFill>
                  <a:srgbClr val="FFF9B0"/>
                </a:solidFill>
                <a:latin typeface="HGSSoeiKakugothicUB" pitchFamily="34" charset="-128"/>
                <a:ea typeface="HGSSoeiKakugothicUB" pitchFamily="34" charset="-128"/>
              </a:rPr>
              <a:t>法人</a:t>
            </a:r>
            <a:r>
              <a:rPr lang="ja-JP" altLang="en-US" sz="1800" dirty="0">
                <a:solidFill>
                  <a:srgbClr val="FFF9B0"/>
                </a:solidFill>
                <a:latin typeface="HGSSoeiKakugothicUB" pitchFamily="34" charset="-128"/>
                <a:ea typeface="HGSSoeiKakugothicUB" pitchFamily="34" charset="-128"/>
              </a:rPr>
              <a:t>かながわ</a:t>
            </a:r>
            <a:r>
              <a:rPr lang="ja-JP" altLang="en-US" sz="1800" dirty="0" smtClean="0">
                <a:solidFill>
                  <a:srgbClr val="FFF9B0"/>
                </a:solidFill>
                <a:latin typeface="HGSSoeiKakugothicUB" pitchFamily="34" charset="-128"/>
                <a:ea typeface="HGSSoeiKakugothicUB" pitchFamily="34" charset="-128"/>
              </a:rPr>
              <a:t>共同会オープンセミナー</a:t>
            </a:r>
            <a:endParaRPr lang="zh-CN" altLang="en-US" sz="1800" dirty="0">
              <a:solidFill>
                <a:srgbClr val="FFF9B0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8824" y="984864"/>
            <a:ext cx="7119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障害</a:t>
            </a:r>
            <a:r>
              <a:rPr lang="ja-JP" altLang="en-US" sz="3600" dirty="0" smtClean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福祉サービス事業者のための</a:t>
            </a:r>
            <a:endParaRPr lang="zh-CN" altLang="en-US" sz="3600" dirty="0">
              <a:solidFill>
                <a:schemeClr val="bg1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4843" y="1725896"/>
            <a:ext cx="6670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dirty="0" smtClean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苦情解決セミナー</a:t>
            </a:r>
            <a:endParaRPr lang="zh-CN" altLang="en-US" sz="6000" dirty="0">
              <a:solidFill>
                <a:schemeClr val="bg1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75657" y="2791808"/>
            <a:ext cx="512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 smtClean="0">
                <a:latin typeface="HGSSoeiKakugothicUB" pitchFamily="34" charset="-128"/>
                <a:ea typeface="HGSSoeiKakugothicUB" pitchFamily="34" charset="-128"/>
              </a:rPr>
              <a:t>より満足度の高いサービスを提供するために</a:t>
            </a:r>
            <a:endParaRPr lang="zh-CN" altLang="en-US" sz="1800" dirty="0">
              <a:latin typeface="HGSSoeiKakugothicUB" pitchFamily="34" charset="-128"/>
              <a:ea typeface="HGSSoeiKakugothicUB" pitchFamily="34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44" y="5731333"/>
            <a:ext cx="1888497" cy="16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242" y="5754076"/>
            <a:ext cx="863198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242" y="6186822"/>
            <a:ext cx="863198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620658"/>
            <a:ext cx="863198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7098469"/>
            <a:ext cx="863198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2689485" y="5744153"/>
            <a:ext cx="840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EF8200"/>
                </a:solidFill>
                <a:latin typeface="HGSSoeiKakugothicUB" pitchFamily="34" charset="-128"/>
                <a:ea typeface="HGSSoeiKakugothicUB" pitchFamily="34" charset="-128"/>
              </a:rPr>
              <a:t>日 程</a:t>
            </a:r>
            <a:endParaRPr lang="zh-CN" altLang="en-US" sz="1600" dirty="0">
              <a:solidFill>
                <a:srgbClr val="EF8200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89486" y="6220682"/>
            <a:ext cx="840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EF8200"/>
                </a:solidFill>
                <a:latin typeface="HGSSoeiKakugothicUB" pitchFamily="34" charset="-128"/>
                <a:ea typeface="HGSSoeiKakugothicUB" pitchFamily="34" charset="-128"/>
              </a:rPr>
              <a:t>時 間</a:t>
            </a:r>
            <a:endParaRPr lang="zh-CN" altLang="en-US" sz="1600" dirty="0">
              <a:solidFill>
                <a:srgbClr val="EF8200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89486" y="6620658"/>
            <a:ext cx="840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EF8200"/>
                </a:solidFill>
                <a:latin typeface="HGSSoeiKakugothicUB" pitchFamily="34" charset="-128"/>
                <a:ea typeface="HGSSoeiKakugothicUB" pitchFamily="34" charset="-128"/>
              </a:rPr>
              <a:t>会 場</a:t>
            </a:r>
            <a:endParaRPr lang="zh-CN" altLang="en-US" sz="1600" dirty="0">
              <a:solidFill>
                <a:srgbClr val="EF8200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89486" y="7084779"/>
            <a:ext cx="840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EF8200"/>
                </a:solidFill>
                <a:latin typeface="HGSSoeiKakugothicUB" pitchFamily="34" charset="-128"/>
                <a:ea typeface="HGSSoeiKakugothicUB" pitchFamily="34" charset="-128"/>
              </a:rPr>
              <a:t>講 師</a:t>
            </a:r>
            <a:endParaRPr lang="zh-CN" altLang="en-US" sz="1600" dirty="0">
              <a:solidFill>
                <a:srgbClr val="EF8200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6917" y="5897517"/>
            <a:ext cx="14987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入場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無料</a:t>
            </a:r>
            <a:endParaRPr lang="zh-CN" altLang="en-US" sz="4000" dirty="0">
              <a:solidFill>
                <a:schemeClr val="bg1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85977" y="8358862"/>
            <a:ext cx="2716756" cy="29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300" dirty="0">
                <a:latin typeface="HGSSoeiKakugothicUB" pitchFamily="34" charset="-128"/>
                <a:ea typeface="HGSSoeiKakugothicUB" pitchFamily="34" charset="-128"/>
              </a:rPr>
              <a:t>企画</a:t>
            </a:r>
            <a:r>
              <a:rPr lang="ja-JP" altLang="en-US" sz="1300" dirty="0" smtClean="0">
                <a:latin typeface="HGSSoeiKakugothicUB" pitchFamily="34" charset="-128"/>
                <a:ea typeface="HGSSoeiKakugothicUB" pitchFamily="34" charset="-128"/>
              </a:rPr>
              <a:t>研修課　城所　中迫</a:t>
            </a:r>
            <a:endParaRPr lang="zh-CN" altLang="en-US" sz="1300" dirty="0"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28125" y="6559236"/>
            <a:ext cx="3713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SoeiKakugothicUB" pitchFamily="34" charset="-128"/>
                <a:ea typeface="HGSSoeiKakugothicUB" pitchFamily="34" charset="-128"/>
              </a:rPr>
              <a:t>厚木市荻野運動公園　会議室</a:t>
            </a:r>
            <a:endParaRPr lang="zh-CN" altLang="en-US" sz="2000" dirty="0"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45729" y="6131443"/>
            <a:ext cx="3524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>
                <a:latin typeface="HGSSoeiKakugothicUB" pitchFamily="34" charset="-128"/>
                <a:ea typeface="HGSSoeiKakugothicUB" pitchFamily="34" charset="-128"/>
              </a:rPr>
              <a:t>14</a:t>
            </a:r>
            <a:r>
              <a:rPr lang="ja-JP" altLang="en-US" sz="1800" dirty="0" smtClean="0">
                <a:latin typeface="HGSSoeiKakugothicUB" pitchFamily="34" charset="-128"/>
                <a:ea typeface="HGSSoeiKakugothicUB" pitchFamily="34" charset="-128"/>
              </a:rPr>
              <a:t>：</a:t>
            </a:r>
            <a:r>
              <a:rPr lang="en-US" altLang="ja-JP" sz="1800" dirty="0" smtClean="0">
                <a:latin typeface="HGSSoeiKakugothicUB" pitchFamily="34" charset="-128"/>
                <a:ea typeface="HGSSoeiKakugothicUB" pitchFamily="34" charset="-128"/>
              </a:rPr>
              <a:t>30</a:t>
            </a:r>
            <a:r>
              <a:rPr lang="ja-JP" altLang="en-US" sz="1800" dirty="0" smtClean="0">
                <a:latin typeface="HGSSoeiKakugothicUB" pitchFamily="34" charset="-128"/>
                <a:ea typeface="HGSSoeiKakugothicUB" pitchFamily="34" charset="-128"/>
              </a:rPr>
              <a:t>～</a:t>
            </a:r>
            <a:r>
              <a:rPr lang="en-US" altLang="ja-JP" sz="1800" dirty="0" smtClean="0">
                <a:latin typeface="HGSSoeiKakugothicUB" pitchFamily="34" charset="-128"/>
                <a:ea typeface="HGSSoeiKakugothicUB" pitchFamily="34" charset="-128"/>
              </a:rPr>
              <a:t>16</a:t>
            </a:r>
            <a:r>
              <a:rPr lang="ja-JP" altLang="en-US" sz="1800" dirty="0" smtClean="0">
                <a:latin typeface="HGSSoeiKakugothicUB" pitchFamily="34" charset="-128"/>
                <a:ea typeface="HGSSoeiKakugothicUB" pitchFamily="34" charset="-128"/>
              </a:rPr>
              <a:t>：</a:t>
            </a:r>
            <a:r>
              <a:rPr lang="en-US" altLang="ja-JP" sz="1800" dirty="0">
                <a:latin typeface="HGSSoeiKakugothicUB" pitchFamily="34" charset="-128"/>
                <a:ea typeface="HGSSoeiKakugothicUB" pitchFamily="34" charset="-128"/>
              </a:rPr>
              <a:t>00</a:t>
            </a:r>
            <a:endParaRPr lang="zh-CN" altLang="en-US" sz="1800" dirty="0"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45729" y="5731333"/>
            <a:ext cx="3524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HGSSoeiKakugothicUB" pitchFamily="34" charset="-128"/>
                <a:ea typeface="HGSSoeiKakugothicUB" pitchFamily="34" charset="-128"/>
              </a:rPr>
              <a:t>201</a:t>
            </a:r>
            <a:r>
              <a:rPr lang="en-US" altLang="ja-JP" sz="2000" dirty="0" smtClean="0">
                <a:latin typeface="HGSSoeiKakugothicUB" pitchFamily="34" charset="-128"/>
                <a:ea typeface="HGSSoeiKakugothicUB" pitchFamily="34" charset="-128"/>
              </a:rPr>
              <a:t>9</a:t>
            </a:r>
            <a:r>
              <a:rPr lang="zh-CN" altLang="en-US" sz="2000" dirty="0" smtClean="0">
                <a:latin typeface="HGSSoeiKakugothicUB" pitchFamily="34" charset="-128"/>
                <a:ea typeface="HGSSoeiKakugothicUB" pitchFamily="34" charset="-128"/>
              </a:rPr>
              <a:t>年 </a:t>
            </a:r>
            <a:r>
              <a:rPr lang="en-US" altLang="ja-JP" sz="2000" dirty="0" smtClean="0">
                <a:latin typeface="HGSSoeiKakugothicUB" pitchFamily="34" charset="-128"/>
                <a:ea typeface="HGSSoeiKakugothicUB" pitchFamily="34" charset="-128"/>
              </a:rPr>
              <a:t>11</a:t>
            </a:r>
            <a:r>
              <a:rPr lang="zh-CN" altLang="en-US" sz="2000" dirty="0" smtClean="0">
                <a:latin typeface="HGSSoeiKakugothicUB" pitchFamily="34" charset="-128"/>
                <a:ea typeface="HGSSoeiKakugothicUB" pitchFamily="34" charset="-128"/>
              </a:rPr>
              <a:t>月</a:t>
            </a:r>
            <a:r>
              <a:rPr lang="en-US" altLang="ja-JP" sz="2000" dirty="0">
                <a:latin typeface="HGSSoeiKakugothicUB" pitchFamily="34" charset="-128"/>
                <a:ea typeface="HGSSoeiKakugothicUB" pitchFamily="34" charset="-128"/>
              </a:rPr>
              <a:t>22</a:t>
            </a:r>
            <a:r>
              <a:rPr lang="zh-CN" altLang="en-US" sz="2000" dirty="0" smtClean="0">
                <a:latin typeface="HGSSoeiKakugothicUB" pitchFamily="34" charset="-128"/>
                <a:ea typeface="HGSSoeiKakugothicUB" pitchFamily="34" charset="-128"/>
              </a:rPr>
              <a:t>日 （</a:t>
            </a:r>
            <a:r>
              <a:rPr lang="ja-JP" altLang="en-US" sz="2000" dirty="0">
                <a:latin typeface="HGSSoeiKakugothicUB" pitchFamily="34" charset="-128"/>
                <a:ea typeface="HGSSoeiKakugothicUB" pitchFamily="34" charset="-128"/>
              </a:rPr>
              <a:t>金</a:t>
            </a:r>
            <a:r>
              <a:rPr lang="zh-CN" altLang="en-US" sz="2000" dirty="0" smtClean="0">
                <a:latin typeface="HGSSoeiKakugothicUB" pitchFamily="34" charset="-128"/>
                <a:ea typeface="HGSSoeiKakugothicUB" pitchFamily="34" charset="-128"/>
              </a:rPr>
              <a:t>）</a:t>
            </a:r>
            <a:endParaRPr lang="zh-CN" altLang="en-US" sz="2000" dirty="0"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44540" y="7985352"/>
            <a:ext cx="6792835" cy="407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50" dirty="0">
                <a:solidFill>
                  <a:srgbClr val="EF8200"/>
                </a:solidFill>
                <a:latin typeface="HGSSoeiKakugothicUB" pitchFamily="34" charset="-128"/>
                <a:ea typeface="HGSSoeiKakugothicUB" pitchFamily="34" charset="-128"/>
              </a:rPr>
              <a:t>ご予約・</a:t>
            </a:r>
            <a:r>
              <a:rPr lang="ja-JP" altLang="en-US" sz="2050" dirty="0" smtClean="0">
                <a:solidFill>
                  <a:srgbClr val="EF8200"/>
                </a:solidFill>
                <a:latin typeface="HGSSoeiKakugothicUB" pitchFamily="34" charset="-128"/>
                <a:ea typeface="HGSSoeiKakugothicUB" pitchFamily="34" charset="-128"/>
              </a:rPr>
              <a:t>お問い合わせ</a:t>
            </a:r>
            <a:r>
              <a:rPr lang="ja-JP" altLang="en-US" sz="2050" dirty="0">
                <a:latin typeface="HGSSoeiKakugothicUB" pitchFamily="34" charset="-128"/>
                <a:ea typeface="HGSSoeiKakugothicUB" pitchFamily="34" charset="-128"/>
                <a:sym typeface="Wingdings" panose="05000000000000000000" pitchFamily="2" charset="2"/>
              </a:rPr>
              <a:t>（</a:t>
            </a:r>
            <a:r>
              <a:rPr lang="ja-JP" altLang="en-US" sz="2050" dirty="0" smtClean="0">
                <a:latin typeface="HGSSoeiKakugothicUB" pitchFamily="34" charset="-128"/>
                <a:ea typeface="HGSSoeiKakugothicUB" pitchFamily="34" charset="-128"/>
                <a:sym typeface="Wingdings" panose="05000000000000000000" pitchFamily="2" charset="2"/>
              </a:rPr>
              <a:t>福）</a:t>
            </a:r>
            <a:r>
              <a:rPr lang="ja-JP" altLang="en-US" sz="2050" dirty="0" smtClean="0">
                <a:latin typeface="HGSSoeiKakugothicUB" pitchFamily="34" charset="-128"/>
                <a:ea typeface="HGSSoeiKakugothicUB" pitchFamily="34" charset="-128"/>
              </a:rPr>
              <a:t>かながわ共同会 法人事務局</a:t>
            </a:r>
            <a:endParaRPr lang="zh-CN" altLang="en-US" sz="2050" dirty="0">
              <a:latin typeface="HGSSoeiKakugothicUB" pitchFamily="34" charset="-128"/>
              <a:ea typeface="HGSSoeiKakugothicUB" pitchFamily="34" charset="-128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21" y="8505312"/>
            <a:ext cx="63593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43" y="9704985"/>
            <a:ext cx="63593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21" y="10042681"/>
            <a:ext cx="63593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3628003" y="7084779"/>
            <a:ext cx="4234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HGSSoeiKakugothicUB" pitchFamily="34" charset="-128"/>
                <a:ea typeface="HGSSoeiKakugothicUB" pitchFamily="34" charset="-128"/>
              </a:rPr>
              <a:t>髙</a:t>
            </a:r>
            <a:r>
              <a:rPr lang="ja-JP" altLang="en-US" sz="1800" dirty="0" smtClean="0">
                <a:latin typeface="HGSSoeiKakugothicUB" pitchFamily="34" charset="-128"/>
                <a:ea typeface="HGSSoeiKakugothicUB" pitchFamily="34" charset="-128"/>
              </a:rPr>
              <a:t>橋</a:t>
            </a:r>
            <a:r>
              <a:rPr lang="ja-JP" altLang="en-US" sz="1800" dirty="0">
                <a:latin typeface="HGSSoeiKakugothicUB" pitchFamily="34" charset="-128"/>
                <a:ea typeface="HGSSoeiKakugothicUB" pitchFamily="34" charset="-128"/>
              </a:rPr>
              <a:t> </a:t>
            </a:r>
            <a:r>
              <a:rPr lang="ja-JP" altLang="en-US" sz="1800" dirty="0" smtClean="0">
                <a:latin typeface="HGSSoeiKakugothicUB" pitchFamily="34" charset="-128"/>
                <a:ea typeface="HGSSoeiKakugothicUB" pitchFamily="34" charset="-128"/>
              </a:rPr>
              <a:t>勝 氏</a:t>
            </a:r>
            <a:r>
              <a:rPr lang="ja-JP" altLang="en-US" sz="1000" dirty="0" smtClean="0">
                <a:latin typeface="HGSSoeiKakugothicUB" pitchFamily="34" charset="-128"/>
                <a:ea typeface="HGSSoeiKakugothicUB" pitchFamily="34" charset="-128"/>
              </a:rPr>
              <a:t>（株式会社</a:t>
            </a:r>
            <a:r>
              <a:rPr lang="en-US" altLang="ja-JP" sz="1000" dirty="0" smtClean="0">
                <a:latin typeface="HGSSoeiKakugothicUB" pitchFamily="34" charset="-128"/>
                <a:ea typeface="HGSSoeiKakugothicUB" pitchFamily="34" charset="-128"/>
              </a:rPr>
              <a:t>JIC</a:t>
            </a:r>
            <a:r>
              <a:rPr lang="ja-JP" altLang="en-US" sz="1000" dirty="0">
                <a:latin typeface="HGSSoeiKakugothicUB" pitchFamily="34" charset="-128"/>
                <a:ea typeface="HGSSoeiKakugothicUB" pitchFamily="34" charset="-128"/>
              </a:rPr>
              <a:t>リスクマネジメント担当</a:t>
            </a:r>
            <a:r>
              <a:rPr lang="ja-JP" altLang="en-US" sz="1000" dirty="0" smtClean="0">
                <a:latin typeface="HGSSoeiKakugothicUB" pitchFamily="34" charset="-128"/>
                <a:ea typeface="HGSSoeiKakugothicUB" pitchFamily="34" charset="-128"/>
              </a:rPr>
              <a:t>顧問）</a:t>
            </a:r>
            <a:endParaRPr lang="en-US" altLang="ja-JP" sz="1800" dirty="0" smtClean="0">
              <a:latin typeface="HGSSoeiKakugothicUB" pitchFamily="34" charset="-128"/>
              <a:ea typeface="HGSSoeiKakugothicUB" pitchFamily="34" charset="-128"/>
            </a:endParaRPr>
          </a:p>
          <a:p>
            <a:r>
              <a:rPr lang="ja-JP" altLang="en-US" sz="1800" dirty="0" smtClean="0">
                <a:latin typeface="HGSSoeiKakugothicUB" pitchFamily="34" charset="-128"/>
                <a:ea typeface="HGSSoeiKakugothicUB" pitchFamily="34" charset="-128"/>
              </a:rPr>
              <a:t>鈴木 憲太郎 氏</a:t>
            </a:r>
            <a:r>
              <a:rPr lang="ja-JP" altLang="en-US" sz="1000" dirty="0" smtClean="0">
                <a:latin typeface="HGSSoeiKakugothicUB" pitchFamily="34" charset="-128"/>
                <a:ea typeface="HGSSoeiKakugothicUB" pitchFamily="34" charset="-128"/>
              </a:rPr>
              <a:t>（</a:t>
            </a:r>
            <a:r>
              <a:rPr lang="ja-JP" altLang="en-US" sz="1000" dirty="0">
                <a:latin typeface="HGSSoeiKakugothicUB" pitchFamily="34" charset="-128"/>
                <a:ea typeface="HGSSoeiKakugothicUB" pitchFamily="34" charset="-128"/>
              </a:rPr>
              <a:t>株式</a:t>
            </a:r>
            <a:r>
              <a:rPr lang="ja-JP" altLang="en-US" sz="1000" dirty="0" smtClean="0">
                <a:latin typeface="HGSSoeiKakugothicUB" pitchFamily="34" charset="-128"/>
                <a:ea typeface="HGSSoeiKakugothicUB" pitchFamily="34" charset="-128"/>
              </a:rPr>
              <a:t>会社</a:t>
            </a:r>
            <a:r>
              <a:rPr lang="en-US" altLang="ja-JP" sz="1000" dirty="0" smtClean="0">
                <a:latin typeface="HGSSoeiKakugothicUB" pitchFamily="34" charset="-128"/>
                <a:ea typeface="HGSSoeiKakugothicUB" pitchFamily="34" charset="-128"/>
              </a:rPr>
              <a:t>JIC</a:t>
            </a:r>
            <a:r>
              <a:rPr lang="ja-JP" altLang="en-US" sz="1000" dirty="0">
                <a:latin typeface="HGSSoeiKakugothicUB" pitchFamily="34" charset="-128"/>
                <a:ea typeface="HGSSoeiKakugothicUB" pitchFamily="34" charset="-128"/>
              </a:rPr>
              <a:t>本社営業部</a:t>
            </a:r>
            <a:r>
              <a:rPr lang="ja-JP" altLang="en-US" sz="1000" dirty="0" smtClean="0">
                <a:latin typeface="HGSSoeiKakugothicUB" pitchFamily="34" charset="-128"/>
                <a:ea typeface="HGSSoeiKakugothicUB" pitchFamily="34" charset="-128"/>
              </a:rPr>
              <a:t>マネ</a:t>
            </a:r>
            <a:r>
              <a:rPr lang="en-US" altLang="ja-JP" sz="1000" dirty="0" smtClean="0">
                <a:latin typeface="HGSSoeiKakugothicUB" pitchFamily="34" charset="-128"/>
                <a:ea typeface="HGSSoeiKakugothicUB" pitchFamily="34" charset="-128"/>
              </a:rPr>
              <a:t>-</a:t>
            </a:r>
            <a:r>
              <a:rPr lang="ja-JP" altLang="en-US" sz="1000" dirty="0" smtClean="0">
                <a:latin typeface="HGSSoeiKakugothicUB" pitchFamily="34" charset="-128"/>
                <a:ea typeface="HGSSoeiKakugothicUB" pitchFamily="34" charset="-128"/>
              </a:rPr>
              <a:t>ジャ</a:t>
            </a:r>
            <a:r>
              <a:rPr lang="en-US" altLang="ja-JP" sz="1000" dirty="0" smtClean="0">
                <a:latin typeface="HGSSoeiKakugothicUB" pitchFamily="34" charset="-128"/>
                <a:ea typeface="HGSSoeiKakugothicUB" pitchFamily="34" charset="-128"/>
              </a:rPr>
              <a:t>-</a:t>
            </a:r>
            <a:r>
              <a:rPr lang="ja-JP" altLang="en-US" sz="1000" dirty="0" smtClean="0">
                <a:latin typeface="HGSSoeiKakugothicUB" pitchFamily="34" charset="-128"/>
                <a:ea typeface="HGSSoeiKakugothicUB" pitchFamily="34" charset="-128"/>
              </a:rPr>
              <a:t>）</a:t>
            </a:r>
            <a:endParaRPr lang="zh-CN" altLang="en-US" sz="1000" dirty="0"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80810" y="10009988"/>
            <a:ext cx="3524432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50" dirty="0">
                <a:latin typeface="HGSSoeiKakugothicUB" pitchFamily="34" charset="-128"/>
                <a:ea typeface="HGSSoeiKakugothicUB" pitchFamily="34" charset="-128"/>
              </a:rPr>
              <a:t>https://www.kyoudoukai.jp/</a:t>
            </a:r>
            <a:endParaRPr lang="zh-CN" altLang="en-US" sz="1250" dirty="0"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238741" y="9672290"/>
            <a:ext cx="37422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 smtClean="0">
                <a:latin typeface="HGSSoeiKakugothicUB" pitchFamily="34" charset="-128"/>
                <a:ea typeface="HGSSoeiKakugothicUB" pitchFamily="34" charset="-128"/>
              </a:rPr>
              <a:t>〒</a:t>
            </a:r>
            <a:r>
              <a:rPr lang="en-US" altLang="ja-JP" sz="1100" dirty="0" smtClean="0">
                <a:latin typeface="HGSSoeiKakugothicUB" pitchFamily="34" charset="-128"/>
                <a:ea typeface="HGSSoeiKakugothicUB" pitchFamily="34" charset="-128"/>
              </a:rPr>
              <a:t>243-0203</a:t>
            </a:r>
            <a:r>
              <a:rPr lang="ja-JP" altLang="en-US" sz="1100" dirty="0" smtClean="0">
                <a:latin typeface="HGSSoeiKakugothicUB" pitchFamily="34" charset="-128"/>
                <a:ea typeface="HGSSoeiKakugothicUB" pitchFamily="34" charset="-128"/>
              </a:rPr>
              <a:t>　厚木市下荻野</a:t>
            </a:r>
            <a:r>
              <a:rPr lang="en-US" altLang="ja-JP" sz="1100" dirty="0" smtClean="0">
                <a:latin typeface="HGSSoeiKakugothicUB" pitchFamily="34" charset="-128"/>
                <a:ea typeface="HGSSoeiKakugothicUB" pitchFamily="34" charset="-128"/>
              </a:rPr>
              <a:t>1215-1</a:t>
            </a:r>
            <a:r>
              <a:rPr lang="ja-JP" altLang="en-US" sz="1100" dirty="0" smtClean="0">
                <a:latin typeface="HGSSoeiKakugothicUB" pitchFamily="34" charset="-128"/>
                <a:ea typeface="HGSSoeiKakugothicUB" pitchFamily="34" charset="-128"/>
              </a:rPr>
              <a:t>難波ビル</a:t>
            </a:r>
            <a:r>
              <a:rPr lang="en-US" altLang="ja-JP" sz="1100" dirty="0" smtClean="0">
                <a:latin typeface="HGSSoeiKakugothicUB" pitchFamily="34" charset="-128"/>
                <a:ea typeface="HGSSoeiKakugothicUB" pitchFamily="34" charset="-128"/>
              </a:rPr>
              <a:t>1F</a:t>
            </a:r>
            <a:endParaRPr lang="zh-CN" altLang="en-US" sz="1100" dirty="0"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187954" y="8412750"/>
            <a:ext cx="3524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SSoeiKakugothicUB" pitchFamily="34" charset="-128"/>
                <a:ea typeface="HGSSoeiKakugothicUB" pitchFamily="34" charset="-128"/>
              </a:rPr>
              <a:t>046-265-0035</a:t>
            </a:r>
            <a:endParaRPr lang="zh-CN" altLang="en-US" sz="2400" dirty="0"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2044" y="8489695"/>
            <a:ext cx="600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TEL</a:t>
            </a:r>
            <a:endParaRPr lang="zh-CN" altLang="en-US" sz="1400" dirty="0">
              <a:solidFill>
                <a:schemeClr val="bg1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28709" y="9649207"/>
            <a:ext cx="600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住所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71022" y="10014793"/>
            <a:ext cx="600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URL</a:t>
            </a:r>
            <a:endParaRPr lang="zh-CN" altLang="en-US" sz="1400" dirty="0">
              <a:solidFill>
                <a:schemeClr val="bg1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19" y="3666702"/>
            <a:ext cx="2901809" cy="193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81" y="3678124"/>
            <a:ext cx="2901810" cy="193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75" y="8915950"/>
            <a:ext cx="63593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Box 56"/>
          <p:cNvSpPr txBox="1"/>
          <p:nvPr/>
        </p:nvSpPr>
        <p:spPr>
          <a:xfrm>
            <a:off x="539721" y="8878993"/>
            <a:ext cx="600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FAX</a:t>
            </a:r>
            <a:endParaRPr lang="zh-CN" altLang="en-US" sz="1400" dirty="0">
              <a:solidFill>
                <a:schemeClr val="bg1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59" name="TextBox 53"/>
          <p:cNvSpPr txBox="1"/>
          <p:nvPr/>
        </p:nvSpPr>
        <p:spPr>
          <a:xfrm>
            <a:off x="1187954" y="8811117"/>
            <a:ext cx="3524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HGSSoeiKakugothicUB" pitchFamily="34" charset="-128"/>
                <a:ea typeface="HGSSoeiKakugothicUB" pitchFamily="34" charset="-128"/>
              </a:rPr>
              <a:t>046-265-0036</a:t>
            </a:r>
            <a:endParaRPr lang="zh-CN" altLang="en-US" sz="2400" dirty="0">
              <a:latin typeface="HGSSoeiKakugothicUB" pitchFamily="34" charset="-128"/>
              <a:ea typeface="HGSSoeiKakugothicUB" pitchFamily="34" charset="-128"/>
            </a:endParaRPr>
          </a:p>
        </p:txBody>
      </p:sp>
      <p:pic>
        <p:nvPicPr>
          <p:cNvPr id="6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60" y="9272782"/>
            <a:ext cx="635936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TextBox 56"/>
          <p:cNvSpPr txBox="1"/>
          <p:nvPr/>
        </p:nvSpPr>
        <p:spPr>
          <a:xfrm>
            <a:off x="524619" y="9244893"/>
            <a:ext cx="6002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HGSSoeiKakugothicUB" pitchFamily="34" charset="-128"/>
                <a:ea typeface="HGSSoeiKakugothicUB" pitchFamily="34" charset="-128"/>
              </a:rPr>
              <a:t>MAIL</a:t>
            </a:r>
            <a:endParaRPr lang="zh-CN" altLang="en-US" sz="1400" dirty="0">
              <a:solidFill>
                <a:schemeClr val="bg1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62" name="TextBox 51"/>
          <p:cNvSpPr txBox="1"/>
          <p:nvPr/>
        </p:nvSpPr>
        <p:spPr>
          <a:xfrm>
            <a:off x="1238741" y="9272782"/>
            <a:ext cx="3524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HGSSoeiKakugothicUB" pitchFamily="34" charset="-128"/>
                <a:ea typeface="HGSSoeiKakugothicUB" pitchFamily="34" charset="-128"/>
              </a:rPr>
              <a:t>hoj-kikaku@kyoudoukai.jp</a:t>
            </a:r>
            <a:endParaRPr lang="zh-CN" altLang="en-US" sz="1400" dirty="0"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63" name="TextBox 52"/>
          <p:cNvSpPr txBox="1"/>
          <p:nvPr/>
        </p:nvSpPr>
        <p:spPr>
          <a:xfrm>
            <a:off x="4165264" y="6860253"/>
            <a:ext cx="31596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243-0202</a:t>
            </a:r>
            <a:r>
              <a:rPr lang="zh-CN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厚木市中</a:t>
            </a:r>
            <a:r>
              <a:rPr lang="zh-CN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荻野</a:t>
            </a:r>
            <a:r>
              <a:rPr lang="en-US" altLang="zh-CN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1500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《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Ｐあり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》</a:t>
            </a:r>
            <a:endParaRPr lang="zh-CN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770" y="8772004"/>
            <a:ext cx="1617109" cy="1617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430642"/>
              </p:ext>
            </p:extLst>
          </p:nvPr>
        </p:nvGraphicFramePr>
        <p:xfrm>
          <a:off x="531627" y="4409040"/>
          <a:ext cx="6611973" cy="29664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94963"/>
                <a:gridCol w="4817010"/>
              </a:tblGrid>
              <a:tr h="737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 dirty="0">
                          <a:effectLst/>
                        </a:rPr>
                        <a:t>お名前</a:t>
                      </a:r>
                      <a:endParaRPr lang="ja-JP" sz="1050" kern="5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ja-JP" sz="1050" kern="5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4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>
                          <a:effectLst/>
                        </a:rPr>
                        <a:t>人数</a:t>
                      </a:r>
                      <a:endParaRPr lang="ja-JP" sz="1050" kern="5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ja-JP" sz="1050" kern="5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42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 dirty="0">
                          <a:effectLst/>
                        </a:rPr>
                        <a:t>所属</a:t>
                      </a:r>
                      <a:endParaRPr lang="ja-JP" sz="1050" kern="5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ja-JP" sz="1050" kern="5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0" dirty="0">
                          <a:effectLst/>
                        </a:rPr>
                        <a:t>ご連絡先</a:t>
                      </a:r>
                      <a:endParaRPr lang="ja-JP" sz="1050" kern="5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endParaRPr lang="ja-JP" sz="1050" kern="5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752350" y="1828799"/>
            <a:ext cx="4210050" cy="7715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FAX</a:t>
            </a:r>
            <a:r>
              <a:rPr lang="ja-JP" altLang="en-US" sz="36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en-US" altLang="ja-JP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046-265-0036</a:t>
            </a:r>
            <a:endParaRPr kumimoji="1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4" name="上矢印 5"/>
          <p:cNvSpPr>
            <a:spLocks noChangeArrowheads="1"/>
          </p:cNvSpPr>
          <p:nvPr/>
        </p:nvSpPr>
        <p:spPr bwMode="auto">
          <a:xfrm>
            <a:off x="2229883" y="537202"/>
            <a:ext cx="3203353" cy="1291597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参加申込書のみ</a:t>
            </a:r>
            <a:endParaRPr kumimoji="1" lang="ja-JP" altLang="ja-JP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お送りください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289263" y="2837789"/>
            <a:ext cx="7146507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/>
            </a:r>
            <a:br>
              <a:rPr kumimoji="1" lang="ja-JP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r>
              <a:rPr kumimoji="1" lang="ja-JP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障害福祉サービス事業者のための苦情解決セミナー（</a:t>
            </a: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11</a:t>
            </a:r>
            <a:r>
              <a:rPr kumimoji="1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月</a:t>
            </a:r>
            <a:r>
              <a:rPr kumimoji="1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22</a:t>
            </a:r>
            <a:r>
              <a:rPr kumimoji="1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日）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参加申込書</a:t>
            </a:r>
            <a:endParaRPr kumimoji="1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692395" y="7622295"/>
            <a:ext cx="58160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※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記入された個人情報につきましては、本研修に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関する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事務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のみ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に使用します。</a:t>
            </a:r>
            <a:endParaRPr lang="ja-JP" altLang="en-US" sz="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2529446" y="8261498"/>
            <a:ext cx="4690752" cy="204145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≪問い合わせ先≫</a:t>
            </a:r>
            <a:endParaRPr kumimoji="1" lang="en-US" altLang="ja-JP" sz="1400" dirty="0" smtClean="0"/>
          </a:p>
          <a:p>
            <a:pPr algn="ctr"/>
            <a:r>
              <a:rPr lang="ja-JP" altLang="en-US" sz="1400" dirty="0"/>
              <a:t>社会福祉法人かながわ</a:t>
            </a:r>
            <a:r>
              <a:rPr lang="ja-JP" altLang="en-US" sz="1400" dirty="0" smtClean="0"/>
              <a:t>共同会　法人事務局　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企画研修課　城所・中迫　</a:t>
            </a:r>
            <a:endParaRPr lang="en-US" altLang="ja-JP" sz="1400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kumimoji="1" lang="ja-JP" altLang="en-US" sz="1400" dirty="0" smtClean="0"/>
              <a:t>📞  </a:t>
            </a:r>
            <a:r>
              <a:rPr kumimoji="1" lang="en-US" altLang="ja-JP" sz="1400" dirty="0" smtClean="0"/>
              <a:t>046-265-0035</a:t>
            </a:r>
          </a:p>
          <a:p>
            <a:pPr algn="ctr"/>
            <a:r>
              <a:rPr lang="ja-JP" altLang="en-US" sz="1400" dirty="0" smtClean="0"/>
              <a:t>📠  </a:t>
            </a:r>
            <a:r>
              <a:rPr lang="en-US" altLang="ja-JP" sz="1400" dirty="0" smtClean="0"/>
              <a:t>046-265-0036</a:t>
            </a:r>
          </a:p>
          <a:p>
            <a:pPr algn="ctr"/>
            <a:r>
              <a:rPr lang="ja-JP" altLang="en-US" sz="1400" dirty="0" smtClean="0"/>
              <a:t>📩　</a:t>
            </a:r>
            <a:r>
              <a:rPr lang="en-US" altLang="ja-JP" sz="1400" dirty="0" smtClean="0"/>
              <a:t>hoj-kikaku@kyoudoukai.jp</a:t>
            </a:r>
          </a:p>
          <a:p>
            <a:pPr algn="ctr"/>
            <a:endParaRPr kumimoji="1" lang="ja-JP" altLang="en-US" sz="1400" dirty="0"/>
          </a:p>
        </p:txBody>
      </p:sp>
      <p:sp>
        <p:nvSpPr>
          <p:cNvPr id="8" name="正方形/長方形 7"/>
          <p:cNvSpPr/>
          <p:nvPr/>
        </p:nvSpPr>
        <p:spPr>
          <a:xfrm>
            <a:off x="1381992" y="3797260"/>
            <a:ext cx="52206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（申し込み締め切り）　　令和元年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11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月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21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日（木）</a:t>
            </a:r>
            <a:endParaRPr lang="ja-JP" altLang="en-US" sz="5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37" y="8685840"/>
            <a:ext cx="1617109" cy="1617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94716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153</Words>
  <Application>Microsoft Office PowerPoint</Application>
  <PresentationFormat>ユーザー設定</PresentationFormat>
  <Paragraphs>50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2016-07-27T06:24:20Z</dcterms:created>
  <dcterms:modified xsi:type="dcterms:W3CDTF">2019-10-08T01:27:52Z</dcterms:modified>
</cp:coreProperties>
</file>